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7" r:id="rId2"/>
    <p:sldId id="323" r:id="rId3"/>
    <p:sldId id="326" r:id="rId4"/>
    <p:sldId id="324" r:id="rId5"/>
    <p:sldId id="332" r:id="rId6"/>
    <p:sldId id="331" r:id="rId7"/>
  </p:sldIdLst>
  <p:sldSz cx="9144000" cy="6858000" type="screen4x3"/>
  <p:notesSz cx="6797675" cy="9928225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8A7"/>
    <a:srgbClr val="61BF71"/>
    <a:srgbClr val="FFFF99"/>
    <a:srgbClr val="E8C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ACC12-FB06-43F8-95D4-6ADC78020B3C}" v="76" dt="2018-08-23T11:56:01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4" autoAdjust="0"/>
    <p:restoredTop sz="89925" autoAdjust="0"/>
  </p:normalViewPr>
  <p:slideViewPr>
    <p:cSldViewPr>
      <p:cViewPr varScale="1">
        <p:scale>
          <a:sx n="67" d="100"/>
          <a:sy n="67" d="100"/>
        </p:scale>
        <p:origin x="1068" y="72"/>
      </p:cViewPr>
      <p:guideLst>
        <p:guide orient="horz" pos="754"/>
        <p:guide pos="2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 showGuides="1">
      <p:cViewPr varScale="1">
        <p:scale>
          <a:sx n="73" d="100"/>
          <a:sy n="73" d="100"/>
        </p:scale>
        <p:origin x="-214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a Zongolaviciute" userId="b171f806-3f58-4ad1-b79c-11b56215e09f" providerId="ADAL" clId="{AD8ACC12-FB06-43F8-95D4-6ADC78020B3C}"/>
    <pc:docChg chg="modSld">
      <pc:chgData name="Lina Zongolaviciute" userId="b171f806-3f58-4ad1-b79c-11b56215e09f" providerId="ADAL" clId="{AD8ACC12-FB06-43F8-95D4-6ADC78020B3C}" dt="2018-08-23T11:56:01.665" v="75" actId="20577"/>
      <pc:docMkLst>
        <pc:docMk/>
      </pc:docMkLst>
      <pc:sldChg chg="modSp">
        <pc:chgData name="Lina Zongolaviciute" userId="b171f806-3f58-4ad1-b79c-11b56215e09f" providerId="ADAL" clId="{AD8ACC12-FB06-43F8-95D4-6ADC78020B3C}" dt="2018-08-23T11:56:01.665" v="75" actId="20577"/>
        <pc:sldMkLst>
          <pc:docMk/>
          <pc:sldMk cId="895503457" sldId="326"/>
        </pc:sldMkLst>
        <pc:spChg chg="mod">
          <ac:chgData name="Lina Zongolaviciute" userId="b171f806-3f58-4ad1-b79c-11b56215e09f" providerId="ADAL" clId="{AD8ACC12-FB06-43F8-95D4-6ADC78020B3C}" dt="2018-08-23T11:56:01.665" v="75" actId="20577"/>
          <ac:spMkLst>
            <pc:docMk/>
            <pc:sldMk cId="895503457" sldId="326"/>
            <ac:spMk id="3" creationId="{AD15EF07-28EC-4C3E-9DD6-9141170B82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D4B44-3A40-4999-8B9C-DFA6B6C9644D}" type="datetimeFigureOut">
              <a:rPr lang="lt-LT" smtClean="0"/>
              <a:t>2018.08.24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015CE-345A-4399-A55B-E0E77F7F94D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711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015CE-345A-4399-A55B-E0E77F7F94D4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110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sz="1200" dirty="0"/>
              <a:t>Nutarimo projekto rengimo metu buvo aktyviai dirbama su ŽŪM ir NŽT specialistais</a:t>
            </a:r>
          </a:p>
          <a:p>
            <a:endParaRPr lang="lt-LT" sz="1200" dirty="0"/>
          </a:p>
          <a:p>
            <a:r>
              <a:rPr lang="lt-LT" sz="1200" dirty="0"/>
              <a:t>Aiškaus ir skaidraus atlygio už energetikos tinklams tiesti naudojamą žemę klausimas ilgą laiką nebuvo sprendžiamas. Žemės savininkų teisę į tokį atlygį pripažino ir teismai. 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015CE-345A-4399-A55B-E0E77F7F94D4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87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015CE-345A-4399-A55B-E0E77F7F94D4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325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015CE-345A-4399-A55B-E0E77F7F94D4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236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ltaspristatymas_ virselis_sablona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0029B-B1CF-4BE7-B249-34D16AF30C1F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1853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B9D5-08F1-4852-8768-11B9D27F6C95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743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F51FC-7048-4919-B940-60963CE8BB5B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9704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7B0C8-6F55-4ABF-9500-B3698993C1E3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8808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BED7-F3CA-4AE8-B865-41042DC0A25E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9661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0F766-D3BB-40FB-91E7-6699FB5E372B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76048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8EC2-64E3-43B5-86F1-507EA2ABE1A9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3552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FD228-8562-472F-809B-0E8D45928180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1616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Pavadinimas, tekst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650" cy="850900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57839-ACC0-4C6E-9157-E007DBA4C8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1281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0" hidden="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4E511-EC34-4172-8A1E-575B3B5B1D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406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3419872" y="6093296"/>
            <a:ext cx="5256584" cy="58454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630082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15254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51600" y="5876925"/>
            <a:ext cx="18272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737982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6021388"/>
            <a:ext cx="1692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84634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6175" y="6034088"/>
            <a:ext cx="23749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44036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5876925"/>
            <a:ext cx="10080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12376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CC982-F471-43D8-A620-D4F127490EDC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49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C4284-713E-4566-BBD6-96A9531CD806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018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Baltaspristatymas_fonas_sablonas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-3810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/>
              <a:t>Click to edit Master text styles</a:t>
            </a:r>
          </a:p>
          <a:p>
            <a:pPr lvl="1"/>
            <a:r>
              <a:rPr lang="lt-LT"/>
              <a:t>Second level</a:t>
            </a:r>
          </a:p>
          <a:p>
            <a:pPr lvl="2"/>
            <a:r>
              <a:rPr lang="lt-LT"/>
              <a:t>Third level</a:t>
            </a:r>
          </a:p>
          <a:p>
            <a:pPr lvl="3"/>
            <a:r>
              <a:rPr lang="lt-LT"/>
              <a:t>Fourth level</a:t>
            </a:r>
          </a:p>
          <a:p>
            <a:pPr lvl="4"/>
            <a:r>
              <a:rPr lang="lt-LT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36A311-7B31-4F30-8122-C6829A04166B}" type="slidenum">
              <a:rPr lang="lt-L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3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lina.zongolaviciute@enmin.lt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03548" y="1382911"/>
            <a:ext cx="8136904" cy="26221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>
                <a:solidFill>
                  <a:schemeClr val="accent5">
                    <a:lumMod val="50000"/>
                  </a:schemeClr>
                </a:solidFill>
                <a:latin typeface="calibri (headings)"/>
              </a:rPr>
              <a:t>Kompensacijos</a:t>
            </a:r>
            <a:r>
              <a:rPr lang="en-GB" sz="3200" b="1" dirty="0">
                <a:solidFill>
                  <a:schemeClr val="accent5">
                    <a:lumMod val="50000"/>
                  </a:schemeClr>
                </a:solidFill>
                <a:latin typeface="calibri (headings)"/>
              </a:rPr>
              <a:t> u</a:t>
            </a:r>
            <a:r>
              <a:rPr lang="lt-LT" sz="3200" b="1" dirty="0">
                <a:solidFill>
                  <a:schemeClr val="accent5">
                    <a:lumMod val="50000"/>
                  </a:schemeClr>
                </a:solidFill>
                <a:latin typeface="calibri (headings)"/>
              </a:rPr>
              <a:t>ž elektros tinklų operatorių naudai nustatytus servitutus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810134" y="4024943"/>
            <a:ext cx="4892589" cy="1073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0" algn="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lt-LT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</a:rPr>
              <a:t>Lietuvos Respublikos energetikos ministerijos Elektros ūkio skyriaus</a:t>
            </a:r>
          </a:p>
          <a:p>
            <a:pPr lvl="0" algn="r">
              <a:defRPr/>
            </a:pPr>
            <a:r>
              <a:rPr lang="lt-LT" sz="2000" dirty="0">
                <a:solidFill>
                  <a:schemeClr val="tx1"/>
                </a:solidFill>
                <a:latin typeface="calibri (headings)"/>
              </a:rPr>
              <a:t>patarėja </a:t>
            </a:r>
            <a:r>
              <a:rPr lang="lt-LT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</a:rPr>
              <a:t>Lina Žongolavičiūtė</a:t>
            </a:r>
          </a:p>
        </p:txBody>
      </p:sp>
    </p:spTree>
    <p:extLst>
      <p:ext uri="{BB962C8B-B14F-4D97-AF65-F5344CB8AC3E}">
        <p14:creationId xmlns:p14="http://schemas.microsoft.com/office/powerpoint/2010/main" val="190645262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764F16-86F5-4475-AAF1-8FB1D078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r>
              <a:rPr lang="lt-LT" sz="2800" b="1" dirty="0">
                <a:solidFill>
                  <a:schemeClr val="accent5">
                    <a:lumMod val="50000"/>
                  </a:schemeClr>
                </a:solidFill>
              </a:rPr>
              <a:t>Kompensacijų metodika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D41375-827D-4866-A227-195B569EF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464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lt-LT" sz="2400" dirty="0"/>
              <a:t>2018-07-25 LRV priėmė metodiką, kuria nustatomi kompensacijų dydžiai už: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t-LT" sz="2000" dirty="0"/>
              <a:t> jau Įstatymu nustatytus servitutus, už kuriuos dar nebuvo kompensuota.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t-LT" sz="2000" dirty="0"/>
              <a:t>už naujai tiesiamus tinklus atlyginimo dydis prilygintas administraciniu aktu nustatyto servituto atlygio dydžiui.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lt-LT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lt-LT" sz="2000" dirty="0"/>
              <a:t>Siekėme sukurti tokį kompensavimo mechanizmą, kuris užtikrintų teisingą ir subalansuotą pusiausvyrą tarp žemės savininkų lūkesčių ir visų elektros energijos vartotojų interesų. </a:t>
            </a:r>
          </a:p>
        </p:txBody>
      </p:sp>
    </p:spTree>
    <p:extLst>
      <p:ext uri="{BB962C8B-B14F-4D97-AF65-F5344CB8AC3E}">
        <p14:creationId xmlns:p14="http://schemas.microsoft.com/office/powerpoint/2010/main" val="30905747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00CE0-D8DA-4AF3-B90F-18DA0420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b="1" dirty="0">
                <a:solidFill>
                  <a:schemeClr val="accent5">
                    <a:lumMod val="50000"/>
                  </a:schemeClr>
                </a:solidFill>
              </a:rPr>
              <a:t>Kompensacijų dydžiai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5EF07-28EC-4C3E-9DD6-9141170B8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1"/>
          </a:xfrm>
        </p:spPr>
        <p:txBody>
          <a:bodyPr/>
          <a:lstStyle/>
          <a:p>
            <a:pPr marL="0" indent="0">
              <a:buNone/>
            </a:pPr>
            <a:r>
              <a:rPr lang="lt-LT" sz="2000" b="1" dirty="0"/>
              <a:t>Už įstatymu nustatytus žemės servitutus</a:t>
            </a:r>
          </a:p>
          <a:p>
            <a:pPr lvl="1"/>
            <a:r>
              <a:rPr lang="lt-LT" sz="1600" b="1" dirty="0"/>
              <a:t>Servituto užimamo žemės sklypo dalies 10 proc. vertės, kuri skelbta 2017-10-01 Registrų centro masinio vertinimo metu. </a:t>
            </a:r>
          </a:p>
          <a:p>
            <a:pPr lvl="1"/>
            <a:r>
              <a:rPr lang="lt-LT" sz="1600" b="1" dirty="0"/>
              <a:t>Servituto dydis lygus apsaugos zonos plotui. </a:t>
            </a:r>
          </a:p>
          <a:p>
            <a:pPr lvl="1"/>
            <a:r>
              <a:rPr lang="lt-LT" sz="1600" b="1" dirty="0"/>
              <a:t>Kompensacija bus išmokėta per 2 metus nuo prašymo pateikimo.  </a:t>
            </a:r>
          </a:p>
          <a:p>
            <a:pPr marL="457200" lvl="1" indent="0">
              <a:buNone/>
            </a:pPr>
            <a:endParaRPr lang="lt-LT" sz="1600" b="1" dirty="0"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lt-LT" sz="2000" b="1" dirty="0">
                <a:ea typeface="+mn-ea"/>
                <a:cs typeface="+mn-cs"/>
              </a:rPr>
              <a:t>Naujai </a:t>
            </a:r>
            <a:r>
              <a:rPr lang="lt-LT" sz="2000" b="1" dirty="0" err="1">
                <a:ea typeface="+mn-ea"/>
                <a:cs typeface="+mn-cs"/>
              </a:rPr>
              <a:t>nustatomams</a:t>
            </a:r>
            <a:r>
              <a:rPr lang="lt-LT" sz="2000" b="1" dirty="0">
                <a:ea typeface="+mn-ea"/>
                <a:cs typeface="+mn-cs"/>
              </a:rPr>
              <a:t> sutartiniams </a:t>
            </a:r>
            <a:r>
              <a:rPr lang="lt-LT" sz="2000" b="1">
                <a:ea typeface="+mn-ea"/>
                <a:cs typeface="+mn-cs"/>
              </a:rPr>
              <a:t>žemės servitutams </a:t>
            </a:r>
            <a:endParaRPr lang="lt-LT" sz="2000" b="1" dirty="0">
              <a:ea typeface="+mn-ea"/>
              <a:cs typeface="+mn-cs"/>
            </a:endParaRPr>
          </a:p>
          <a:p>
            <a:pPr lvl="1"/>
            <a:r>
              <a:rPr lang="lt-LT" sz="1600" b="1" dirty="0"/>
              <a:t>Kompensacijos suma prilyginta administraciniu aktu nustatytų servitutų kompensacijų dydžiui. </a:t>
            </a:r>
          </a:p>
          <a:p>
            <a:pPr lvl="1"/>
            <a:endParaRPr lang="lt-LT" sz="1600" dirty="0"/>
          </a:p>
          <a:p>
            <a:pPr lvl="1">
              <a:buFontTx/>
              <a:buChar char="-"/>
            </a:pPr>
            <a:endParaRPr lang="lt-LT" dirty="0"/>
          </a:p>
          <a:p>
            <a:pPr lvl="1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9550345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BE5115-9DB4-496F-A835-85E772EA2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b="1" dirty="0">
                <a:solidFill>
                  <a:schemeClr val="accent5">
                    <a:lumMod val="50000"/>
                  </a:schemeClr>
                </a:solidFill>
              </a:rPr>
              <a:t>Prašymai dėl kompensacijų priimami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FE8AB3-C608-4785-9862-7FD55DBF9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1"/>
            <a:ext cx="8496944" cy="362899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lt-LT" sz="2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sz="2400" dirty="0"/>
              <a:t>Priklausomai nuo to, kurio elektros tinklų operatoriaus ESO ar LITGRID elektros linijos ar įrenginiai yra žemės savininko sklype, galima kreiptis į ESO arba LITGRID.</a:t>
            </a:r>
          </a:p>
          <a:p>
            <a:pPr marL="0" indent="0" algn="just">
              <a:buNone/>
            </a:pPr>
            <a:r>
              <a:rPr lang="lt-LT" sz="2400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sz="2600" dirty="0">
                <a:solidFill>
                  <a:schemeClr val="accent5">
                    <a:lumMod val="50000"/>
                  </a:schemeClr>
                </a:solidFill>
              </a:rPr>
              <a:t>Terminas dėl kompensacijų prašymo nenustatomas. </a:t>
            </a:r>
          </a:p>
          <a:p>
            <a:pPr marL="0" indent="0" algn="just">
              <a:buNone/>
            </a:pPr>
            <a:endParaRPr lang="lt-LT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lt-L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Daugiau informacijos rasite ESO ir LITGRID interneto puslapiuose.</a:t>
            </a:r>
          </a:p>
          <a:p>
            <a:pPr marL="0" indent="0" algn="just">
              <a:buNone/>
            </a:pPr>
            <a:r>
              <a:rPr lang="lt-LT" sz="2000" dirty="0"/>
              <a:t> </a:t>
            </a:r>
          </a:p>
          <a:p>
            <a:pPr marL="0" indent="0" algn="just">
              <a:buNone/>
            </a:pPr>
            <a:endParaRPr lang="lt-LT" sz="1800" i="1" dirty="0"/>
          </a:p>
        </p:txBody>
      </p:sp>
    </p:spTree>
    <p:extLst>
      <p:ext uri="{BB962C8B-B14F-4D97-AF65-F5344CB8AC3E}">
        <p14:creationId xmlns:p14="http://schemas.microsoft.com/office/powerpoint/2010/main" val="15485019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440A50-8CEE-411A-BB72-333134E8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b="1" dirty="0">
                <a:solidFill>
                  <a:schemeClr val="accent5">
                    <a:lumMod val="50000"/>
                  </a:schemeClr>
                </a:solidFill>
              </a:rPr>
              <a:t>Žala kompensuojama visada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38DCE4-74D9-4D5D-B235-D4192B360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sz="2800" dirty="0"/>
          </a:p>
          <a:p>
            <a:r>
              <a:rPr lang="lt-LT" sz="2800" dirty="0"/>
              <a:t>Nuostolius, atsiradusius dėl energetikos įmonių veiklos apsaugos zonose, atlygina energetikos įmonė, kuriai nuosavybės teise priklauso apsaugos zonos nekilnojamajame daikte esantis energetikos objektas. </a:t>
            </a:r>
          </a:p>
          <a:p>
            <a:pPr marL="0" indent="0">
              <a:buNone/>
            </a:pPr>
            <a:r>
              <a:rPr lang="lt-LT" sz="2800" dirty="0"/>
              <a:t>(Energetikos įstatymo 18 str. 3 dalis)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678967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23D1D0-A264-4EFB-BA13-00ACF26B7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94" y="1700808"/>
            <a:ext cx="8229600" cy="1143000"/>
          </a:xfrm>
        </p:spPr>
        <p:txBody>
          <a:bodyPr/>
          <a:lstStyle/>
          <a:p>
            <a:r>
              <a:rPr lang="lt-LT" dirty="0"/>
              <a:t>Ačiū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62C15F6-AAFC-467F-B57B-00D5F43D4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F51FC-7048-4919-B940-60963CE8BB5B}" type="slidenum">
              <a:rPr lang="lt-LT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709A3A12-393F-4994-BAF0-955436D0168A}"/>
              </a:ext>
            </a:extLst>
          </p:cNvPr>
          <p:cNvSpPr txBox="1">
            <a:spLocks/>
          </p:cNvSpPr>
          <p:nvPr/>
        </p:nvSpPr>
        <p:spPr>
          <a:xfrm>
            <a:off x="251520" y="3429000"/>
            <a:ext cx="4824536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0" algn="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lt-LT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</a:rPr>
              <a:t>Lietuvos Respublikos energetikos ministerijos Elektros ūkio skyriaus</a:t>
            </a:r>
          </a:p>
          <a:p>
            <a:pPr lvl="0" algn="r">
              <a:defRPr/>
            </a:pPr>
            <a:r>
              <a:rPr lang="lt-LT" sz="2000" dirty="0">
                <a:solidFill>
                  <a:schemeClr val="tx1"/>
                </a:solidFill>
                <a:latin typeface="calibri (headings)"/>
              </a:rPr>
              <a:t>patarėja </a:t>
            </a:r>
            <a:r>
              <a:rPr lang="lt-LT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</a:rPr>
              <a:t>Lina Žongolavičiūtė</a:t>
            </a:r>
          </a:p>
          <a:p>
            <a:pPr lvl="0" algn="r">
              <a:defRPr/>
            </a:pPr>
            <a:r>
              <a:rPr lang="lt-LT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</a:rPr>
              <a:t>Tel. 8706 64639, mob. 8677 45051</a:t>
            </a:r>
          </a:p>
          <a:p>
            <a:pPr lvl="0" algn="r">
              <a:defRPr/>
            </a:pPr>
            <a:r>
              <a:rPr lang="lt-LT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</a:rPr>
              <a:t>El. paštas </a:t>
            </a:r>
            <a:r>
              <a:rPr lang="lt-LT" sz="2000" dirty="0" err="1">
                <a:solidFill>
                  <a:schemeClr val="tx1"/>
                </a:solidFill>
                <a:latin typeface="calibri (headings)"/>
                <a:ea typeface="+mj-ea"/>
                <a:cs typeface="+mj-cs"/>
                <a:hlinkClick r:id="rId2"/>
              </a:rPr>
              <a:t>lina</a:t>
            </a:r>
            <a:r>
              <a:rPr lang="lt-LT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  <a:hlinkClick r:id="rId2"/>
              </a:rPr>
              <a:t>.</a:t>
            </a:r>
            <a:r>
              <a:rPr lang="en-US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  <a:hlinkClick r:id="rId2"/>
              </a:rPr>
              <a:t>z</a:t>
            </a:r>
            <a:r>
              <a:rPr lang="lt-LT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  <a:hlinkClick r:id="rId2"/>
              </a:rPr>
              <a:t>ongolaviciute</a:t>
            </a:r>
            <a:r>
              <a:rPr lang="en-GB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  <a:hlinkClick r:id="rId2"/>
              </a:rPr>
              <a:t>@</a:t>
            </a:r>
            <a:r>
              <a:rPr lang="en-GB" sz="2000" dirty="0" err="1">
                <a:solidFill>
                  <a:schemeClr val="tx1"/>
                </a:solidFill>
                <a:latin typeface="calibri (headings)"/>
                <a:ea typeface="+mj-ea"/>
                <a:cs typeface="+mj-cs"/>
                <a:hlinkClick r:id="rId2"/>
              </a:rPr>
              <a:t>enmin.lt</a:t>
            </a:r>
            <a:r>
              <a:rPr lang="en-GB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</a:rPr>
              <a:t> </a:t>
            </a:r>
            <a:r>
              <a:rPr lang="lt-LT" sz="2000" dirty="0">
                <a:solidFill>
                  <a:schemeClr val="tx1"/>
                </a:solidFill>
                <a:latin typeface="calibri (headings)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108498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295</Words>
  <Application>Microsoft Office PowerPoint</Application>
  <PresentationFormat>Demonstracija ekrane (4:3)</PresentationFormat>
  <Paragraphs>43</Paragraphs>
  <Slides>6</Slides>
  <Notes>4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(headings)</vt:lpstr>
      <vt:lpstr>Times New Roman</vt:lpstr>
      <vt:lpstr>Wingdings</vt:lpstr>
      <vt:lpstr>Default Design</vt:lpstr>
      <vt:lpstr>„PowerPoint“ pateiktis</vt:lpstr>
      <vt:lpstr>Kompensacijų metodika</vt:lpstr>
      <vt:lpstr>Kompensacijų dydžiai </vt:lpstr>
      <vt:lpstr>Prašymai dėl kompensacijų priimami </vt:lpstr>
      <vt:lpstr>Žala kompensuojama visada</vt:lpstr>
      <vt:lpstr>Ačiū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Svarbiausi Lietuvos strateginiai projektai integracijai į Europos Sąjungos elektros energetikos rinką</dc:title>
  <dc:creator>Gediminas Karalius</dc:creator>
  <cp:lastModifiedBy>Goda Vainienė</cp:lastModifiedBy>
  <cp:revision>188</cp:revision>
  <cp:lastPrinted>2015-12-02T15:35:06Z</cp:lastPrinted>
  <dcterms:created xsi:type="dcterms:W3CDTF">2015-11-28T09:15:53Z</dcterms:created>
  <dcterms:modified xsi:type="dcterms:W3CDTF">2018-08-24T05:08:52Z</dcterms:modified>
</cp:coreProperties>
</file>